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34" autoAdjust="0"/>
  </p:normalViewPr>
  <p:slideViewPr>
    <p:cSldViewPr snapToGrid="0">
      <p:cViewPr varScale="1">
        <p:scale>
          <a:sx n="69" d="100"/>
          <a:sy n="69" d="100"/>
        </p:scale>
        <p:origin x="120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51280-1A4D-4E92-9BFD-692BEC30305A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BBC01-1A44-4CEC-B5B0-7AF45959C3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46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37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56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201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02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6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BBC01-1A44-4CEC-B5B0-7AF45959C3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54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0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3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6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75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07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04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0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75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2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8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6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C43DB-92F9-4FCC-9369-C9CF5429C15C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C2E4C-1930-4DC6-B04E-42AFFBEDB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5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600" y="1370104"/>
            <a:ext cx="111633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Последовательность действий для заключения соглашений </a:t>
            </a:r>
          </a:p>
          <a:p>
            <a:pPr algn="ctr"/>
            <a:r>
              <a:rPr lang="ru-RU" sz="3200" dirty="0" smtClean="0"/>
              <a:t>о возмещении затрат, связанных с оказанием </a:t>
            </a:r>
          </a:p>
          <a:p>
            <a:pPr algn="ctr"/>
            <a:r>
              <a:rPr lang="ru-RU" sz="3200" dirty="0" smtClean="0"/>
              <a:t>Государственных услуг в социальной сфере по направлению «реализация дополнительных образовательных программ </a:t>
            </a:r>
          </a:p>
          <a:p>
            <a:pPr algn="ctr"/>
            <a:r>
              <a:rPr lang="ru-RU" sz="3200" dirty="0" smtClean="0"/>
              <a:t>(за исключением дополнительных предпрофессиональных программ в области искусств)» </a:t>
            </a:r>
          </a:p>
          <a:p>
            <a:pPr algn="ctr"/>
            <a:r>
              <a:rPr lang="ru-RU" sz="3200" dirty="0" smtClean="0"/>
              <a:t>в Санкт-Петербурге в соответствии </a:t>
            </a:r>
          </a:p>
          <a:p>
            <a:pPr algn="ctr"/>
            <a:r>
              <a:rPr lang="ru-RU" sz="3200" dirty="0" smtClean="0"/>
              <a:t>с социальным сертификатом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528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800" y="1876336"/>
            <a:ext cx="11328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Возмещение</a:t>
            </a:r>
            <a:r>
              <a:rPr lang="ru-RU" sz="4000" dirty="0"/>
              <a:t> </a:t>
            </a:r>
            <a:r>
              <a:rPr lang="ru-RU" sz="4000" b="1" dirty="0"/>
              <a:t>затрат</a:t>
            </a:r>
            <a:r>
              <a:rPr lang="ru-RU" sz="4000" dirty="0"/>
              <a:t> — это процесс </a:t>
            </a:r>
            <a:r>
              <a:rPr lang="ru-RU" sz="4000" b="1" dirty="0"/>
              <a:t>компенсации затрат</a:t>
            </a:r>
            <a:r>
              <a:rPr lang="ru-RU" sz="4000" dirty="0"/>
              <a:t>, понесенных одной стороной в результате выполнения определенных действий или поставки товаров или услуг другой стороне.</a:t>
            </a:r>
            <a:endParaRPr lang="ru-RU" sz="4000" b="0" i="0" dirty="0">
              <a:solidFill>
                <a:srgbClr val="111111"/>
              </a:solidFill>
              <a:effectLst/>
              <a:latin typeface="SourceSansPro"/>
            </a:endParaRPr>
          </a:p>
        </p:txBody>
      </p:sp>
    </p:spTree>
    <p:extLst>
      <p:ext uri="{BB962C8B-B14F-4D97-AF65-F5344CB8AC3E}">
        <p14:creationId xmlns:p14="http://schemas.microsoft.com/office/powerpoint/2010/main" val="355990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8789" y="1790700"/>
            <a:ext cx="1074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Получить заявку на оказание услуги (электронный или бумажный формат)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Одобрить заявку в электронной системе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Подписать  договор  о предоставлении государственной услуги с родителями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Издать приказ о зачислении на обучение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Оформить трудовой договор (</a:t>
            </a:r>
            <a:r>
              <a:rPr lang="ru-RU" sz="2400" dirty="0"/>
              <a:t>дополнительное соглашение, договор ГПХ)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 педагогом</a:t>
            </a:r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00100" y="4254500"/>
            <a:ext cx="106299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41410" y="4466223"/>
            <a:ext cx="10661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ПОДТВЕРЖДЕНИЕМ ОКАЗАНИЯ УСЛУГИ ЯВЛЯЕТСЯ ЖУРНАЛ ПОСЕЩЕНИЯ И ОТСУТСТВИЕ ЖАЛОБ ПОЛУЧАТЕЛЯ УСЛУГИ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2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108690" y="3406339"/>
            <a:ext cx="5308600" cy="26852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580" y="3406340"/>
            <a:ext cx="5308600" cy="26852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2300" y="2198471"/>
            <a:ext cx="106299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81020" y="1174234"/>
            <a:ext cx="1089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Организация предоставляет – отчет об исполнении государственных услуг, </a:t>
            </a:r>
            <a:br>
              <a:rPr lang="ru-RU" sz="2400" dirty="0" smtClean="0"/>
            </a:br>
            <a:r>
              <a:rPr lang="ru-RU" sz="2400" dirty="0" smtClean="0"/>
              <a:t>в соответствии с социальным Сертификатом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22345" y="2288901"/>
            <a:ext cx="1001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Для перечисления субсидии организация </a:t>
            </a:r>
            <a:r>
              <a:rPr lang="ru-RU" b="1" dirty="0" smtClean="0">
                <a:solidFill>
                  <a:schemeClr val="bg1"/>
                </a:solidFill>
              </a:rPr>
              <a:t>предоставляет отчетные документы </a:t>
            </a: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smtClean="0">
                <a:solidFill>
                  <a:schemeClr val="bg1"/>
                </a:solidFill>
              </a:rPr>
              <a:t>РМЦ не </a:t>
            </a:r>
            <a:r>
              <a:rPr lang="ru-RU" b="1" dirty="0">
                <a:solidFill>
                  <a:schemeClr val="bg1"/>
                </a:solidFill>
              </a:rPr>
              <a:t>позднее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u="sng" dirty="0" smtClean="0">
                <a:solidFill>
                  <a:schemeClr val="bg1"/>
                </a:solidFill>
              </a:rPr>
              <a:t>10 </a:t>
            </a:r>
            <a:r>
              <a:rPr lang="ru-RU" b="1" u="sng" dirty="0">
                <a:solidFill>
                  <a:schemeClr val="bg1"/>
                </a:solidFill>
              </a:rPr>
              <a:t>декабря 2023 </a:t>
            </a:r>
            <a:r>
              <a:rPr lang="ru-RU" b="1" u="sng" dirty="0" smtClean="0">
                <a:solidFill>
                  <a:schemeClr val="bg1"/>
                </a:solidFill>
              </a:rPr>
              <a:t>года</a:t>
            </a:r>
            <a:endParaRPr lang="ru-RU" b="1" u="sng" dirty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300" y="3594819"/>
            <a:ext cx="530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БУМАЖНЫХ ДОКУМЕНТЫ</a:t>
            </a:r>
            <a:r>
              <a:rPr lang="ru-RU" sz="2400" b="1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ЗАЯВЛЕНИЕ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ОТЧЕТ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РАСЧЕТ И ОБОСНОВАНИЕ СУБСИДИИ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ИНФОРМАЦИЯ ОБ ОТСУТСТВИИ ЖАЛОБ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89676" y="3599580"/>
            <a:ext cx="4479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ЭЛЕКТРОННЫЕ ДОКУМЕНТЫ: </a:t>
            </a:r>
            <a:endParaRPr lang="ru-RU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ОТЧЕТ (ФОРМАТ </a:t>
            </a:r>
            <a:r>
              <a:rPr lang="en-US" sz="2400" dirty="0" smtClean="0"/>
              <a:t>XLS)</a:t>
            </a:r>
            <a:r>
              <a:rPr lang="ru-RU" sz="2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АКТ ПРОВЕРКИ ОТЧЕТНЫХ ДОКУМЕНТОВ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1319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135" y="1069826"/>
            <a:ext cx="26272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ДОКУМЕНТЫ </a:t>
            </a:r>
          </a:p>
          <a:p>
            <a:pPr algn="ctr"/>
            <a:r>
              <a:rPr lang="ru-RU" sz="3200" b="1" dirty="0" smtClean="0"/>
              <a:t>В РМЦ </a:t>
            </a:r>
            <a:endParaRPr lang="ru-RU" sz="3200" b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390900" y="1247699"/>
            <a:ext cx="1293629" cy="513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32893" y="1247700"/>
            <a:ext cx="2210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ПРОВЕРКА</a:t>
            </a:r>
          </a:p>
          <a:p>
            <a:r>
              <a:rPr lang="ru-RU" sz="3200" b="1" dirty="0" smtClean="0"/>
              <a:t>РМЦ и РОЦ</a:t>
            </a:r>
            <a:endParaRPr lang="ru-RU" sz="3200" b="1" dirty="0"/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5750884" y="2327011"/>
            <a:ext cx="630605" cy="513834"/>
          </a:xfrm>
          <a:prstGeom prst="rightArrow">
            <a:avLst>
              <a:gd name="adj1" fmla="val 50000"/>
              <a:gd name="adj2" fmla="val 57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164559" y="1212229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ВОЗВРАТ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09157" y="2675821"/>
            <a:ext cx="28084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bg1"/>
                </a:solidFill>
              </a:rPr>
              <a:t>О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Д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О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Б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Р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Е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Н</a:t>
            </a:r>
          </a:p>
          <a:p>
            <a:r>
              <a:rPr lang="ru-RU" sz="1100" b="1" dirty="0" smtClean="0">
                <a:solidFill>
                  <a:schemeClr val="bg1"/>
                </a:solidFill>
              </a:rPr>
              <a:t>О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4529" y="2816191"/>
            <a:ext cx="2955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ПЕРЕДАЧА В КО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909466" y="4067186"/>
            <a:ext cx="10711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bg1"/>
                </a:solidFill>
              </a:rPr>
              <a:t>НЕ ОДОБРЕНО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3925" y="3836634"/>
            <a:ext cx="5908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ФОРМИРОВАНИЕ СОГЛАШЕНИЙ</a:t>
            </a:r>
            <a:endParaRPr lang="ru-RU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82102" y="4994266"/>
            <a:ext cx="9882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ПРИГЛАШЕНИЕ В КО ДЛЯ ПОДПИСАНИЯ СОГЛАШЕНИЯ</a:t>
            </a:r>
            <a:endParaRPr lang="ru-RU" sz="3200" b="1" dirty="0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5750883" y="3385622"/>
            <a:ext cx="630605" cy="513834"/>
          </a:xfrm>
          <a:prstGeom prst="rightArrow">
            <a:avLst>
              <a:gd name="adj1" fmla="val 50000"/>
              <a:gd name="adj2" fmla="val 57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5750882" y="4457035"/>
            <a:ext cx="630605" cy="513834"/>
          </a:xfrm>
          <a:prstGeom prst="rightArrow">
            <a:avLst>
              <a:gd name="adj1" fmla="val 50000"/>
              <a:gd name="adj2" fmla="val 57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5753815" y="5527414"/>
            <a:ext cx="630605" cy="513834"/>
          </a:xfrm>
          <a:prstGeom prst="rightArrow">
            <a:avLst>
              <a:gd name="adj1" fmla="val 50000"/>
              <a:gd name="adj2" fmla="val 57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084616" y="5971683"/>
            <a:ext cx="39631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ВЫПЛАТА СУБСИДИИ</a:t>
            </a:r>
            <a:endParaRPr lang="ru-RU" sz="3200" b="1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7577408" y="1081631"/>
            <a:ext cx="1293629" cy="513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0800000">
            <a:off x="7537275" y="1399690"/>
            <a:ext cx="1293629" cy="513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26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1526" y="2159000"/>
            <a:ext cx="89157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Проверка документов проводится в течение</a:t>
            </a:r>
          </a:p>
          <a:p>
            <a:pPr algn="ctr"/>
            <a:r>
              <a:rPr lang="ru-RU" sz="3600" b="1" dirty="0" smtClean="0"/>
              <a:t>10 РАБОЧИХ ДНЕЙ  </a:t>
            </a:r>
          </a:p>
        </p:txBody>
      </p:sp>
    </p:spTree>
    <p:extLst>
      <p:ext uri="{BB962C8B-B14F-4D97-AF65-F5344CB8AC3E}">
        <p14:creationId xmlns:p14="http://schemas.microsoft.com/office/powerpoint/2010/main" val="1279859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187</Words>
  <Application>Microsoft Office PowerPoint</Application>
  <PresentationFormat>Широкоэкранный</PresentationFormat>
  <Paragraphs>50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SourceSansPro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2023-11-15T09:32:28Z</dcterms:created>
  <dcterms:modified xsi:type="dcterms:W3CDTF">2023-11-16T08:26:18Z</dcterms:modified>
</cp:coreProperties>
</file>